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43" r:id="rId2"/>
    <p:sldId id="371" r:id="rId3"/>
    <p:sldId id="375" r:id="rId4"/>
    <p:sldId id="376" r:id="rId5"/>
    <p:sldId id="377" r:id="rId6"/>
    <p:sldId id="382" r:id="rId7"/>
    <p:sldId id="380" r:id="rId8"/>
    <p:sldId id="374" r:id="rId9"/>
    <p:sldId id="379" r:id="rId10"/>
    <p:sldId id="381" r:id="rId11"/>
    <p:sldId id="372" r:id="rId12"/>
    <p:sldId id="373" r:id="rId13"/>
    <p:sldId id="383" r:id="rId14"/>
    <p:sldId id="344" r:id="rId15"/>
    <p:sldId id="384" r:id="rId16"/>
    <p:sldId id="385" r:id="rId17"/>
    <p:sldId id="386" r:id="rId18"/>
    <p:sldId id="398" r:id="rId19"/>
    <p:sldId id="387" r:id="rId20"/>
    <p:sldId id="388" r:id="rId21"/>
    <p:sldId id="389" r:id="rId22"/>
    <p:sldId id="39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1" r:id="rId32"/>
    <p:sldId id="402" r:id="rId33"/>
    <p:sldId id="400" r:id="rId34"/>
    <p:sldId id="404" r:id="rId35"/>
    <p:sldId id="40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5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07.12.2020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07.12.2020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07.12.2020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07.12.2020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07.12.2020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07.12.2020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07.12.2020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07.12.2020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07.12.2020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07.12.2020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07.12.2020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abou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earnopencv.com/eigenface-using-opencv-c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eigenface-using-opencv-c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en.wikipedia.org/wiki/Bessel%27s_correction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/ DM562 – Scientific Computing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50, 2020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Principal Component Analysis and Eigenfaces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028784"/>
            <a:ext cx="12192000" cy="483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0" y="-228429"/>
            <a:ext cx="10515600" cy="1325563"/>
          </a:xfrm>
        </p:spPr>
        <p:txBody>
          <a:bodyPr/>
          <a:lstStyle/>
          <a:p>
            <a:r>
              <a:rPr lang="en-US" dirty="0"/>
              <a:t>Properties of the 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3" y="686635"/>
            <a:ext cx="10515600" cy="435133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X</a:t>
            </a:r>
            <a:r>
              <a:rPr lang="en-US" dirty="0"/>
              <a:t> is a square symmetric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m </a:t>
            </a:r>
            <a:r>
              <a:rPr lang="en-US" dirty="0"/>
              <a:t>matrix (m is the number of features)</a:t>
            </a:r>
          </a:p>
          <a:p>
            <a:r>
              <a:rPr lang="en-US" dirty="0"/>
              <a:t>The 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variance </a:t>
            </a:r>
            <a:r>
              <a:rPr lang="en-US" dirty="0"/>
              <a:t>of particular measurement types. </a:t>
            </a:r>
          </a:p>
          <a:p>
            <a:r>
              <a:rPr lang="en-US" dirty="0"/>
              <a:t>The off-diagonal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covariance </a:t>
            </a:r>
            <a:r>
              <a:rPr lang="en-US" dirty="0"/>
              <a:t>between measurement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3245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2722020"/>
            <a:ext cx="3653691" cy="36373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125036"/>
            <a:ext cx="26162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96" y="2775910"/>
            <a:ext cx="3594284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64" y="2109953"/>
            <a:ext cx="27686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03" y="2748965"/>
            <a:ext cx="3567468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37" y="2100595"/>
            <a:ext cx="2819400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3" y="6497053"/>
            <a:ext cx="92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Physics and Statistics grade [0-100 points], measured for 100 students</a:t>
            </a:r>
          </a:p>
        </p:txBody>
      </p:sp>
    </p:spTree>
    <p:extLst>
      <p:ext uri="{BB962C8B-B14F-4D97-AF65-F5344CB8AC3E}">
        <p14:creationId xmlns:p14="http://schemas.microsoft.com/office/powerpoint/2010/main" val="20152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0276"/>
            <a:ext cx="10515600" cy="1325563"/>
          </a:xfrm>
        </p:spPr>
        <p:txBody>
          <a:bodyPr/>
          <a:lstStyle/>
          <a:p>
            <a:r>
              <a:rPr lang="en-US" dirty="0"/>
              <a:t>Iris Example (150 samples, 50 from 3 different species)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https://en.wikipedia.org/wiki/Iris_flower_data_set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37" y="1348890"/>
            <a:ext cx="5778500" cy="2374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s://sebastianraschka.com/images/blog/2015/principal_component_analysis_files/ir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0" y="1348890"/>
            <a:ext cx="5905789" cy="44283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716" y="4022921"/>
            <a:ext cx="510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given as a matrix of size</a:t>
            </a:r>
            <a:br>
              <a:rPr lang="en-US" dirty="0"/>
            </a:br>
            <a:r>
              <a:rPr lang="en-US" dirty="0"/>
              <a:t>      samples x features </a:t>
            </a:r>
            <a:br>
              <a:rPr lang="en-US" dirty="0"/>
            </a:br>
            <a:r>
              <a:rPr lang="en-US" dirty="0"/>
              <a:t>      n x m</a:t>
            </a:r>
            <a:br>
              <a:rPr lang="en-US" dirty="0"/>
            </a:br>
            <a:r>
              <a:rPr lang="en-US" dirty="0"/>
              <a:t>      150 x 4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1" y="5401636"/>
            <a:ext cx="2436397" cy="375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098" y="5959328"/>
            <a:ext cx="1975182" cy="6766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7789" y="5213684"/>
            <a:ext cx="2759243" cy="1507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1474" y="4315328"/>
            <a:ext cx="7700210" cy="187274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325563"/>
            <a:ext cx="1093670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Pretend we have the option of manipulating the covariance matrix C</a:t>
            </a:r>
            <a:r>
              <a:rPr lang="en-US" baseline="-25000" dirty="0"/>
              <a:t>X</a:t>
            </a:r>
            <a:r>
              <a:rPr lang="en-US" dirty="0"/>
              <a:t> (by a change of basis such that X will be transformed into Y, i.e., Y = PX). We will define our manipulated covariance matrix C</a:t>
            </a:r>
            <a:r>
              <a:rPr lang="en-US" baseline="-25000" dirty="0"/>
              <a:t>Y</a:t>
            </a:r>
            <a:r>
              <a:rPr lang="en-US" dirty="0"/>
              <a:t>. What features do we ideally want to have in C</a:t>
            </a:r>
            <a:r>
              <a:rPr lang="en-US" baseline="-25000" dirty="0"/>
              <a:t>Y</a:t>
            </a:r>
            <a:r>
              <a:rPr lang="en-US" dirty="0"/>
              <a:t>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All off-diagonal terms in C</a:t>
            </a:r>
            <a:r>
              <a:rPr lang="en-US" baseline="-25000" dirty="0"/>
              <a:t>Y</a:t>
            </a:r>
            <a:r>
              <a:rPr lang="en-US" dirty="0"/>
              <a:t> should be zero. Thus, </a:t>
            </a:r>
            <a:r>
              <a:rPr lang="en-US" b="1" dirty="0"/>
              <a:t>C</a:t>
            </a:r>
            <a:r>
              <a:rPr lang="en-US" b="1" baseline="-25000" dirty="0"/>
              <a:t>Y</a:t>
            </a:r>
            <a:r>
              <a:rPr lang="en-US" b="1" dirty="0"/>
              <a:t> must be a diagonal matrix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Or, said another way, Y is de-correlated. </a:t>
            </a:r>
          </a:p>
          <a:p>
            <a:r>
              <a:rPr lang="en-US" dirty="0"/>
              <a:t>Each successive </a:t>
            </a:r>
            <a:r>
              <a:rPr lang="en-US" b="1" dirty="0"/>
              <a:t>dimension in Y </a:t>
            </a:r>
            <a:r>
              <a:rPr lang="en-US" dirty="0"/>
              <a:t>should be </a:t>
            </a:r>
            <a:r>
              <a:rPr lang="en-US" b="1" dirty="0"/>
              <a:t>rank-ordered </a:t>
            </a:r>
            <a:r>
              <a:rPr lang="en-US" dirty="0"/>
              <a:t>according to variance.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we find some orthonormal matrix P in Y = PX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a diagonal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14" y="4827090"/>
            <a:ext cx="260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3684" y="3240505"/>
            <a:ext cx="5574632" cy="2903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[ Presented on blackboard. More details : page 3 of  </a:t>
            </a:r>
            <a:r>
              <a:rPr lang="en-US" sz="1600" i="1" dirty="0"/>
              <a:t>A Tutorial on Principal Component Analysis (</a:t>
            </a:r>
            <a:r>
              <a:rPr lang="en-US" sz="1600" dirty="0"/>
              <a:t>Jonathon </a:t>
            </a:r>
            <a:r>
              <a:rPr lang="en-US" sz="1600" dirty="0" err="1"/>
              <a:t>Shlens</a:t>
            </a:r>
            <a:r>
              <a:rPr lang="en-US" sz="1600" dirty="0"/>
              <a:t>)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201"/>
            <a:ext cx="3669925" cy="40666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8" y="2351149"/>
            <a:ext cx="5953475" cy="58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00" y="3597667"/>
            <a:ext cx="4888049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3" y="862029"/>
            <a:ext cx="9617242" cy="581340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0474" y="-296381"/>
            <a:ext cx="10515600" cy="1325563"/>
          </a:xfrm>
        </p:spPr>
        <p:txBody>
          <a:bodyPr/>
          <a:lstStyle/>
          <a:p>
            <a:r>
              <a:rPr lang="en-US" dirty="0"/>
              <a:t>PCA in Python (</a:t>
            </a:r>
            <a:r>
              <a:rPr lang="en-US" dirty="0" err="1"/>
              <a:t>numpy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7" y="-729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Iris Dataset - Exploratory Visualization </a:t>
            </a:r>
            <a:r>
              <a:rPr lang="en-US" sz="1200" dirty="0"/>
              <a:t>( </a:t>
            </a:r>
            <a:r>
              <a:rPr lang="en-US" sz="1300" dirty="0">
                <a:hlinkClick r:id="rId2"/>
              </a:rPr>
              <a:t>https://en.wikipedia.org/wiki/Iris_flower_data_set</a:t>
            </a:r>
            <a:r>
              <a:rPr lang="en-US" sz="1300" dirty="0"/>
              <a:t> 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3"/>
              </a:rPr>
              <a:t>https://sebastianraschka.com/Articles/2015_pca_in_3_steps.html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42" y="2489199"/>
            <a:ext cx="5410200" cy="40671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57" y="1252661"/>
            <a:ext cx="6343687" cy="50323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739916"/>
            <a:ext cx="5085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classes in </a:t>
            </a:r>
            <a:r>
              <a:rPr lang="en-US"/>
              <a:t>the </a:t>
            </a:r>
            <a:br>
              <a:rPr lang="en-US"/>
            </a:br>
            <a:r>
              <a:rPr lang="en-US"/>
              <a:t>Iris </a:t>
            </a:r>
            <a:r>
              <a:rPr lang="en-US" dirty="0"/>
              <a:t>dataset are: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Iris-</a:t>
            </a:r>
            <a:r>
              <a:rPr lang="en-US" i="1" dirty="0" err="1"/>
              <a:t>setosa</a:t>
            </a:r>
            <a:r>
              <a:rPr lang="en-US" dirty="0"/>
              <a:t> (n=50), blue</a:t>
            </a:r>
          </a:p>
          <a:p>
            <a:r>
              <a:rPr lang="en-US" i="1" dirty="0"/>
              <a:t>Iris-</a:t>
            </a:r>
            <a:r>
              <a:rPr lang="en-US" i="1" dirty="0" err="1"/>
              <a:t>versicolor</a:t>
            </a:r>
            <a:r>
              <a:rPr lang="en-US" dirty="0"/>
              <a:t> (n=50), green </a:t>
            </a:r>
          </a:p>
          <a:p>
            <a:r>
              <a:rPr lang="en-US" i="1" dirty="0"/>
              <a:t>Iris-</a:t>
            </a:r>
            <a:r>
              <a:rPr lang="en-US" i="1" dirty="0" err="1"/>
              <a:t>virginica</a:t>
            </a:r>
            <a:r>
              <a:rPr lang="en-US" dirty="0"/>
              <a:t> (n=50), red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thumb/7/78/Petal-sepal.jpg/220px-Petal-sep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42" y="109536"/>
            <a:ext cx="2095500" cy="22288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6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Standardizing: 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Since PCA yields a feature subspace that maximizes the variance along the axes, it makes (often) sense to standardize the data, especially, if it was measured on different scales. -&gt; mean 0, variance 1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Covariance Matrix: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573858"/>
            <a:ext cx="95250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11881"/>
            <a:ext cx="9563100" cy="90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073" y="6367660"/>
            <a:ext cx="364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Diagonal not 1? -&gt; Bessel</a:t>
            </a:r>
          </a:p>
        </p:txBody>
      </p:sp>
    </p:spTree>
    <p:extLst>
      <p:ext uri="{BB962C8B-B14F-4D97-AF65-F5344CB8AC3E}">
        <p14:creationId xmlns:p14="http://schemas.microsoft.com/office/powerpoint/2010/main" val="62358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7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Eigenvectors (the Principal Components, see matrix P of the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033839"/>
            <a:ext cx="9537700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3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15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99092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99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" y="5891797"/>
            <a:ext cx="6540500" cy="901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556981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note of caution: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8692" y="6144127"/>
            <a:ext cx="1611897" cy="31666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5" y="-340729"/>
            <a:ext cx="10515600" cy="1325563"/>
          </a:xfrm>
        </p:spPr>
        <p:txBody>
          <a:bodyPr/>
          <a:lstStyle/>
          <a:p>
            <a:r>
              <a:rPr lang="en-US" dirty="0"/>
              <a:t>Sorting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" y="718635"/>
            <a:ext cx="9613900" cy="4800600"/>
          </a:xfrm>
          <a:prstGeom prst="rect">
            <a:avLst/>
          </a:prstGeom>
        </p:spPr>
      </p:pic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26" y="4130341"/>
            <a:ext cx="4048125" cy="26955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6586" y="5902586"/>
            <a:ext cx="349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Explained variance in </a:t>
            </a:r>
            <a:r>
              <a:rPr lang="en-US" b="1" dirty="0" err="1"/>
              <a:t>dataset</a:t>
            </a:r>
            <a:r>
              <a:rPr lang="en-US" dirty="0" err="1"/>
              <a:t>:The</a:t>
            </a:r>
            <a:r>
              <a:rPr lang="en-US" dirty="0"/>
              <a:t> first two principal components contain 95.8% of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12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Projection onto the new feature space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Here, we are reducing the 4-dimensional feature space to a 2-dimensional feature subspace, by choosing the “top 2” eigenvectors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91337"/>
            <a:ext cx="960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90688"/>
            <a:ext cx="10647947" cy="480218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is considered the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mother of all methods in multivariate data analysis</a:t>
            </a:r>
            <a:r>
              <a:rPr lang="en-US" dirty="0"/>
              <a:t>”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Exploit linear dependencies in data</a:t>
            </a:r>
          </a:p>
          <a:p>
            <a:r>
              <a:rPr lang="en-US" dirty="0"/>
              <a:t> PCA can be seen as a method to compute a </a:t>
            </a:r>
            <a:r>
              <a:rPr lang="en-US" b="1" dirty="0"/>
              <a:t>new coordinate system </a:t>
            </a:r>
            <a:r>
              <a:rPr lang="en-US" dirty="0"/>
              <a:t>formed by latent</a:t>
            </a:r>
            <a:r>
              <a:rPr lang="en-US" baseline="30000" dirty="0"/>
              <a:t>*</a:t>
            </a:r>
            <a:r>
              <a:rPr lang="en-US" dirty="0"/>
              <a:t> variables, which is </a:t>
            </a:r>
            <a:r>
              <a:rPr lang="en-US" b="1" dirty="0"/>
              <a:t>orthogonal</a:t>
            </a:r>
            <a:r>
              <a:rPr lang="en-US" dirty="0"/>
              <a:t>, and where only the </a:t>
            </a:r>
            <a:r>
              <a:rPr lang="en-US" b="1" dirty="0"/>
              <a:t>most informative dimensions</a:t>
            </a:r>
            <a:r>
              <a:rPr lang="en-US" dirty="0"/>
              <a:t> are used.</a:t>
            </a:r>
          </a:p>
          <a:p>
            <a:r>
              <a:rPr lang="en-US" dirty="0"/>
              <a:t>Dimension reduction by PCA is mainly used for </a:t>
            </a:r>
          </a:p>
          <a:p>
            <a:pPr lvl="1"/>
            <a:r>
              <a:rPr lang="en-US" dirty="0"/>
              <a:t>Visualization of multivariate data</a:t>
            </a:r>
          </a:p>
          <a:p>
            <a:pPr lvl="1"/>
            <a:r>
              <a:rPr lang="en-US" dirty="0"/>
              <a:t>Transformation of highly correlating variables into a smaller set of uncorrelated </a:t>
            </a:r>
          </a:p>
          <a:p>
            <a:pPr lvl="1"/>
            <a:r>
              <a:rPr lang="en-US" dirty="0"/>
              <a:t>Separation of relevant information from noise </a:t>
            </a:r>
          </a:p>
          <a:p>
            <a:pPr lvl="1"/>
            <a:r>
              <a:rPr lang="en-US" dirty="0"/>
              <a:t>Combination of several variables that characterize a chemical-technological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Motivational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90772"/>
            <a:ext cx="98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variables that are not directly observed but are rather inferred (through a mathematical model)</a:t>
            </a:r>
          </a:p>
        </p:txBody>
      </p:sp>
    </p:spTree>
    <p:extLst>
      <p:ext uri="{BB962C8B-B14F-4D97-AF65-F5344CB8AC3E}">
        <p14:creationId xmlns:p14="http://schemas.microsoft.com/office/powerpoint/2010/main" val="19205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58" y="17328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Projection onto the new feature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58" y="703179"/>
            <a:ext cx="9575800" cy="4521200"/>
          </a:xfrm>
          <a:prstGeom prst="rect">
            <a:avLst/>
          </a:prstGeom>
        </p:spPr>
      </p:pic>
      <p:pic>
        <p:nvPicPr>
          <p:cNvPr id="7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1225467"/>
            <a:ext cx="9639300" cy="508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6138"/>
            <a:ext cx="10515600" cy="1325563"/>
          </a:xfrm>
        </p:spPr>
        <p:txBody>
          <a:bodyPr/>
          <a:lstStyle/>
          <a:p>
            <a:r>
              <a:rPr lang="en-US" dirty="0"/>
              <a:t>All in one go (here: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65125"/>
            <a:ext cx="11557000" cy="297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27" y="379670"/>
            <a:ext cx="10515600" cy="1325563"/>
          </a:xfrm>
        </p:spPr>
        <p:txBody>
          <a:bodyPr/>
          <a:lstStyle/>
          <a:p>
            <a:r>
              <a:rPr lang="en-US" dirty="0"/>
              <a:t>Eating in the UK (a 17d example)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7" y="1027906"/>
            <a:ext cx="59944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60" y="1038225"/>
            <a:ext cx="5422900" cy="78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43842" y="5742901"/>
            <a:ext cx="466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Northern Irish eat way more grams of fresh potatoes and way fewer of fresh fruits, cheese, fish and alcoholic drinks.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006600"/>
            <a:ext cx="5357060" cy="34014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81011" y="703420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and 2d Score Plot:</a:t>
            </a:r>
          </a:p>
        </p:txBody>
      </p:sp>
    </p:spTree>
    <p:extLst>
      <p:ext uri="{BB962C8B-B14F-4D97-AF65-F5344CB8AC3E}">
        <p14:creationId xmlns:p14="http://schemas.microsoft.com/office/powerpoint/2010/main" val="18368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895" y="1690688"/>
            <a:ext cx="8037094" cy="286527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pictures. </a:t>
            </a:r>
            <a:r>
              <a:rPr lang="is-IS" dirty="0"/>
              <a:t>Let’s start with 64x64 dimensions.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Obtain images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Represent every image as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Subtract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covariance matrix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Use a SVD decomposition / computation of eigenvectors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Project picture into </a:t>
            </a:r>
            <a:r>
              <a:rPr lang="en-US" dirty="0" err="1"/>
              <a:t>eigenface</a:t>
            </a:r>
            <a:r>
              <a:rPr lang="en-US" dirty="0"/>
              <a:t>-space and measure distance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penCV Logo with text svg ver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4892841"/>
            <a:ext cx="155075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032" y="5328116"/>
            <a:ext cx="598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OpenCV</a:t>
            </a:r>
            <a:r>
              <a:rPr lang="en-US" dirty="0"/>
              <a:t> (via Python bindings)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OpenCV</a:t>
            </a:r>
            <a:r>
              <a:rPr lang="en-US" dirty="0"/>
              <a:t> (Open Source Computer Vision Library) is an open source computer vision and machine learning software library.  </a:t>
            </a:r>
            <a:r>
              <a:rPr lang="en-US" dirty="0">
                <a:hlinkClick r:id="rId3"/>
              </a:rPr>
              <a:t>https://opencv.org/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98" y="-295804"/>
            <a:ext cx="10515600" cy="1325563"/>
          </a:xfrm>
        </p:spPr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(eigenvectors / principal components, visualized)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https://cdn-images-1.medium.com/max/1600/1*U14Aw-_f3esZh0tMpz3p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8" y="639487"/>
            <a:ext cx="5213684" cy="49884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1" y="5932250"/>
            <a:ext cx="8763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85" y="5952971"/>
            <a:ext cx="889000" cy="90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53" y="5969000"/>
            <a:ext cx="863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305" y="5981700"/>
            <a:ext cx="889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129" y="5969000"/>
            <a:ext cx="8763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1629" y="6195426"/>
            <a:ext cx="839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0.3845*                 -0.5435*                 +0.0345*                  -0.74645*                 +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0246" name="Picture 6" descr="https://cdn-images-1.medium.com/max/1200/1*5U8XiTejA_4zJWbGQ-8A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4" y="1857070"/>
            <a:ext cx="5140018" cy="49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n=100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1266" name="Picture 2" descr="https://cdn-images-1.medium.com/max/1600/1*JunNa99ws7XizKbs23DC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53" y="1892141"/>
            <a:ext cx="5193788" cy="49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1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n=250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2294" name="Picture 6" descr="https://cdn-images-1.medium.com/max/1600/1*859Kjp9q2f7GrV1SSB01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09" y="1892505"/>
            <a:ext cx="5118625" cy="4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54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Eigenface</a:t>
            </a:r>
            <a:r>
              <a:rPr lang="en-US" dirty="0"/>
              <a:t> space: origin is the average face, and axes are the </a:t>
            </a:r>
            <a:r>
              <a:rPr lang="en-US" dirty="0" err="1"/>
              <a:t>eigenfaces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74" y="2006600"/>
            <a:ext cx="8288421" cy="48422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finds a new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176211"/>
            <a:ext cx="72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visualization : </a:t>
            </a:r>
            <a:r>
              <a:rPr lang="en-US" dirty="0">
                <a:hlinkClick r:id="rId2"/>
              </a:rPr>
              <a:t>http://setosa.io/ev/principal-component-analysis/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439111"/>
            <a:ext cx="10960100" cy="473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88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and using the distance to the </a:t>
            </a:r>
            <a:r>
              <a:rPr lang="en-US" dirty="0" err="1"/>
              <a:t>eigenface</a:t>
            </a:r>
            <a:r>
              <a:rPr lang="en-US" dirty="0"/>
              <a:t> space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1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370391"/>
            <a:ext cx="10236200" cy="5549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402267"/>
            <a:ext cx="102870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2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-292597"/>
            <a:ext cx="10515600" cy="1325563"/>
          </a:xfrm>
        </p:spPr>
        <p:txBody>
          <a:bodyPr/>
          <a:lstStyle/>
          <a:p>
            <a:r>
              <a:rPr lang="en-US" dirty="0"/>
              <a:t>Example, using a 10 dimensional </a:t>
            </a:r>
            <a:r>
              <a:rPr lang="en-US" dirty="0" err="1"/>
              <a:t>eigenface</a:t>
            </a:r>
            <a:r>
              <a:rPr lang="en-US" dirty="0"/>
              <a:t>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3" y="668548"/>
            <a:ext cx="8064500" cy="4419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80546" y="2662989"/>
            <a:ext cx="539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picture is represented with 10, instead of </a:t>
            </a:r>
            <a:r>
              <a:rPr lang="en-US"/>
              <a:t>96768 numbers (but of course there is quality loss)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5643050"/>
            <a:ext cx="10210800" cy="1016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6589" y="2737391"/>
            <a:ext cx="5069306" cy="50311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26" y="5088148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projection:</a:t>
            </a:r>
          </a:p>
        </p:txBody>
      </p:sp>
    </p:spTree>
    <p:extLst>
      <p:ext uri="{BB962C8B-B14F-4D97-AF65-F5344CB8AC3E}">
        <p14:creationId xmlns:p14="http://schemas.microsoft.com/office/powerpoint/2010/main" val="18748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21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Demonstration</a:t>
            </a:r>
            <a:br>
              <a:rPr lang="en-US" dirty="0"/>
            </a:br>
            <a:r>
              <a:rPr lang="en-US" sz="1600" dirty="0"/>
              <a:t>based on </a:t>
            </a:r>
            <a:r>
              <a:rPr lang="en-US" sz="1600" dirty="0">
                <a:hlinkClick r:id="rId2"/>
              </a:rPr>
              <a:t>https://www.learnopencv.com/eigenface-using-opencv-c-python/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Using the square root of the sum of squared absolute distances (10-dimensional </a:t>
            </a:r>
            <a:r>
              <a:rPr lang="en-US" dirty="0" err="1"/>
              <a:t>eigenface</a:t>
            </a:r>
            <a:r>
              <a:rPr lang="en-US" dirty="0"/>
              <a:t> space).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78" y="3130444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78" y="303465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00" y="1142247"/>
            <a:ext cx="4191000" cy="439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2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/>
          <a:lstStyle/>
          <a:p>
            <a:r>
              <a:rPr lang="en-US" dirty="0"/>
              <a:t>Online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100-dimensional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0" y="4137175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0" y="1310196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004888"/>
            <a:ext cx="43053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597206"/>
            <a:ext cx="112903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a </a:t>
            </a:r>
            <a:r>
              <a:rPr lang="en-US" b="1" dirty="0"/>
              <a:t>very important statistical procedure </a:t>
            </a:r>
            <a:r>
              <a:rPr lang="en-US" dirty="0"/>
              <a:t>(some might say machine learning method) for dimensionality reduction.</a:t>
            </a:r>
          </a:p>
          <a:p>
            <a:r>
              <a:rPr lang="en-US" dirty="0"/>
              <a:t>Revealing the </a:t>
            </a:r>
            <a:r>
              <a:rPr lang="en-US" b="1" dirty="0"/>
              <a:t>internal structure of the data </a:t>
            </a:r>
            <a:r>
              <a:rPr lang="en-US" dirty="0"/>
              <a:t>in a way that best explains the variance in the data. </a:t>
            </a:r>
          </a:p>
          <a:p>
            <a:r>
              <a:rPr lang="en-US" dirty="0"/>
              <a:t>Used in (as such or as a basis for) a </a:t>
            </a:r>
            <a:r>
              <a:rPr lang="en-US" b="1" dirty="0"/>
              <a:t>whole range of application scenarios</a:t>
            </a:r>
            <a:r>
              <a:rPr lang="en-US" dirty="0"/>
              <a:t>, such as stock market predictions, the analysis of gene expression data, neuroscience, chemical compound analysis, and many many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Visual Intro: </a:t>
            </a:r>
            <a:r>
              <a:rPr lang="en-US" sz="1800" dirty="0">
                <a:hlinkClick r:id="rId2"/>
              </a:rPr>
              <a:t>http://setosa.io/ev/principal-component-analysis/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</a:t>
            </a:r>
            <a:r>
              <a:rPr lang="en-US" sz="1800" dirty="0" err="1"/>
              <a:t>Pyhton</a:t>
            </a:r>
            <a:r>
              <a:rPr lang="en-US" sz="1800" dirty="0"/>
              <a:t> based PCA tutorial (</a:t>
            </a:r>
            <a:r>
              <a:rPr lang="en-US" sz="1800" dirty="0" err="1"/>
              <a:t>sklearn</a:t>
            </a:r>
            <a:r>
              <a:rPr lang="en-US" sz="1800" dirty="0"/>
              <a:t>): </a:t>
            </a:r>
            <a:r>
              <a:rPr lang="en-US" sz="1800" dirty="0">
                <a:hlinkClick r:id="rId3"/>
              </a:rPr>
              <a:t>https://sebastianraschka.com/Articles/2015_pca_in_3_steps.html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Eigenfaces</a:t>
            </a:r>
            <a:r>
              <a:rPr lang="en-US" sz="1800" dirty="0"/>
              <a:t> with </a:t>
            </a:r>
            <a:r>
              <a:rPr lang="en-US" sz="1800" dirty="0" err="1"/>
              <a:t>OpenCV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https://www.learnopencv.com/eigenface-using-opencv-c-python/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-68009"/>
            <a:ext cx="10515600" cy="1325563"/>
          </a:xfrm>
        </p:spPr>
        <p:txBody>
          <a:bodyPr/>
          <a:lstStyle/>
          <a:p>
            <a:r>
              <a:rPr lang="en-US" dirty="0"/>
              <a:t>New Dimensions are called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2" y="838916"/>
            <a:ext cx="11137900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4032" y="5566617"/>
            <a:ext cx="108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transformation is defined in such a way that the </a:t>
            </a:r>
            <a:r>
              <a:rPr lang="en-US" b="1" dirty="0"/>
              <a:t>first principal component has the largest possible variance </a:t>
            </a:r>
            <a:r>
              <a:rPr lang="en-US" dirty="0"/>
              <a:t>(that is, accounts for as much of the variability in the data as possible), and </a:t>
            </a:r>
            <a:r>
              <a:rPr lang="en-US" b="1" dirty="0"/>
              <a:t>each succeeding </a:t>
            </a:r>
            <a:r>
              <a:rPr lang="en-US" dirty="0"/>
              <a:t>component in turn has the highest variance possible under the constraint that it is </a:t>
            </a:r>
            <a:r>
              <a:rPr lang="en-US" b="1" dirty="0"/>
              <a:t>orthogonal</a:t>
            </a:r>
            <a:r>
              <a:rPr lang="en-US" dirty="0"/>
              <a:t> to the preceding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31" y="-116138"/>
            <a:ext cx="10515600" cy="1325563"/>
          </a:xfrm>
        </p:spPr>
        <p:txBody>
          <a:bodyPr/>
          <a:lstStyle/>
          <a:p>
            <a:r>
              <a:rPr lang="en-US"/>
              <a:t>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454442"/>
            <a:ext cx="11061700" cy="372252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Original (observed) data                                                           Projected data           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14637"/>
            <a:ext cx="11607800" cy="386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Basis</a:t>
            </a:r>
          </a:p>
          <a:p>
            <a:r>
              <a:rPr lang="en-US" dirty="0"/>
              <a:t>Linear Transformation</a:t>
            </a:r>
          </a:p>
          <a:p>
            <a:r>
              <a:rPr lang="en-US" dirty="0"/>
              <a:t>Covariance Matrix</a:t>
            </a:r>
          </a:p>
          <a:p>
            <a:r>
              <a:rPr lang="en-US" dirty="0"/>
              <a:t>And (we will use without proof):</a:t>
            </a:r>
          </a:p>
          <a:p>
            <a:pPr lvl="1"/>
            <a:r>
              <a:rPr lang="en-US" dirty="0"/>
              <a:t>The inverse of an orthonormal matrix is its transpose (1)</a:t>
            </a:r>
          </a:p>
          <a:p>
            <a:pPr lvl="1"/>
            <a:r>
              <a:rPr lang="en-US" dirty="0"/>
              <a:t>For any matrix A, A</a:t>
            </a:r>
            <a:r>
              <a:rPr lang="en-US" i="1" baseline="30000" dirty="0"/>
              <a:t>T</a:t>
            </a:r>
            <a:r>
              <a:rPr lang="en-US" dirty="0"/>
              <a:t>A and AA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r>
              <a:rPr lang="en-US" dirty="0"/>
              <a:t>are symmetric. </a:t>
            </a:r>
          </a:p>
          <a:p>
            <a:pPr lvl="1"/>
            <a:r>
              <a:rPr lang="en-US" dirty="0"/>
              <a:t>A matrix is symmetric if and only if it is orthogonally diagonalizable. </a:t>
            </a:r>
          </a:p>
          <a:p>
            <a:pPr lvl="1"/>
            <a:r>
              <a:rPr lang="en-US" dirty="0"/>
              <a:t>A symmetric matrix is </a:t>
            </a:r>
            <a:r>
              <a:rPr lang="en-US" dirty="0" err="1"/>
              <a:t>diagonalized</a:t>
            </a:r>
            <a:r>
              <a:rPr lang="en-US" dirty="0"/>
              <a:t> by a matrix of its orthonormal eigenvectors, i.e., for any squared symmetric matrix A, there exists a diagonal matrix D, such that A = E D E</a:t>
            </a:r>
            <a:r>
              <a:rPr lang="en-US" baseline="30000" dirty="0"/>
              <a:t>T </a:t>
            </a:r>
            <a:r>
              <a:rPr lang="en-US" dirty="0"/>
              <a:t> ,where the </a:t>
            </a:r>
            <a:r>
              <a:rPr lang="en-US" dirty="0" err="1"/>
              <a:t>i-th</a:t>
            </a:r>
            <a:r>
              <a:rPr lang="en-US" dirty="0"/>
              <a:t> column of E is the </a:t>
            </a:r>
            <a:r>
              <a:rPr lang="en-US" dirty="0" err="1"/>
              <a:t>i-th</a:t>
            </a:r>
            <a:r>
              <a:rPr lang="en-US" dirty="0"/>
              <a:t> eigenvector of E (special case of an </a:t>
            </a:r>
            <a:r>
              <a:rPr lang="en-US" b="1" dirty="0"/>
              <a:t>SVD decomposition</a:t>
            </a:r>
            <a:r>
              <a:rPr lang="en-US" dirty="0"/>
              <a:t>). The orthonormal column vectors of E span a space, and due to (1) E</a:t>
            </a:r>
            <a:r>
              <a:rPr lang="en-US" baseline="30000" dirty="0"/>
              <a:t>-1</a:t>
            </a:r>
            <a:r>
              <a:rPr lang="en-US" dirty="0"/>
              <a:t> = E</a:t>
            </a:r>
            <a:r>
              <a:rPr lang="en-US" baseline="30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558" y="2710866"/>
            <a:ext cx="11674642" cy="2855745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42" y="1138989"/>
            <a:ext cx="11109158" cy="503797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[ Presented on (virtual) blackboard. More details : page 3 of  </a:t>
            </a:r>
            <a:r>
              <a:rPr lang="en-US" sz="1800" i="1" dirty="0"/>
              <a:t>A Tutorial on Principal Component Analysis (</a:t>
            </a:r>
            <a:r>
              <a:rPr lang="en-US" sz="1800" dirty="0"/>
              <a:t>Jonathon </a:t>
            </a:r>
            <a:r>
              <a:rPr lang="en-US" sz="1800" dirty="0" err="1"/>
              <a:t>Shlens</a:t>
            </a:r>
            <a:r>
              <a:rPr lang="en-US" sz="1800" dirty="0"/>
              <a:t>) 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Original data: X (m x n matrix)</a:t>
            </a:r>
            <a:br>
              <a:rPr lang="en-US" dirty="0"/>
            </a:br>
            <a:r>
              <a:rPr lang="en-US" b="1" dirty="0"/>
              <a:t>P is the matrix that transforms X into Y</a:t>
            </a:r>
            <a:br>
              <a:rPr lang="en-US" b="1" dirty="0"/>
            </a:br>
            <a:r>
              <a:rPr lang="en-US" dirty="0"/>
              <a:t>Y (m x n matrix) is the new representation of the data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rows of P are the new basis vectors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-19844"/>
            <a:ext cx="10515600" cy="1325563"/>
          </a:xfrm>
        </p:spPr>
        <p:txBody>
          <a:bodyPr/>
          <a:lstStyle/>
          <a:p>
            <a:r>
              <a:rPr lang="en-US" u="sng" dirty="0"/>
              <a:t>Change of Basis –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4299159"/>
            <a:ext cx="17145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6569" y="6492875"/>
            <a:ext cx="91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Later, m will be the number </a:t>
            </a:r>
            <a:r>
              <a:rPr lang="en-US"/>
              <a:t>of features/dimensions, n will be the number of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61808" y="4250211"/>
            <a:ext cx="7342837" cy="2222781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8642" y="2636661"/>
            <a:ext cx="7748337" cy="150452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9009" y="3113698"/>
            <a:ext cx="31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A and B are mean centered: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31" y="2810339"/>
            <a:ext cx="3054549" cy="1149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" y="-16042"/>
            <a:ext cx="11209421" cy="551699"/>
          </a:xfrm>
        </p:spPr>
        <p:txBody>
          <a:bodyPr/>
          <a:lstStyle/>
          <a:p>
            <a:r>
              <a:rPr lang="en-US" dirty="0"/>
              <a:t>Mathematical Prerequisites -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mage result for covari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19444"/>
            <a:ext cx="4429974" cy="21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57" y="1403728"/>
            <a:ext cx="7537651" cy="114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97" y="890386"/>
            <a:ext cx="3031323" cy="42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52" y="890386"/>
            <a:ext cx="2973253" cy="42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90" y="4367570"/>
            <a:ext cx="3111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806" y="4963850"/>
            <a:ext cx="30607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8631" y="5447836"/>
            <a:ext cx="22225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9098" y="4794687"/>
            <a:ext cx="350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(mean-centered) row vectors for a and b: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9853" y="6520915"/>
            <a:ext cx="1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Bessel’s correction: n-1 in the denominator, see </a:t>
            </a:r>
            <a:r>
              <a:rPr lang="en-US" dirty="0">
                <a:hlinkClick r:id="rId10"/>
              </a:rPr>
              <a:t>https://en.wikipedia.org/wiki/Bessel%27s_correction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607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582654"/>
            <a:ext cx="11417967" cy="1292116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8105" y="8858"/>
            <a:ext cx="5293895" cy="470033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-164261"/>
            <a:ext cx="10515600" cy="1325563"/>
          </a:xfrm>
        </p:spPr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08532"/>
            <a:ext cx="10872537" cy="53933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data (m types of measurements) given as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Each </a:t>
            </a:r>
            <a:r>
              <a:rPr lang="en-US" b="1" i="1" dirty="0"/>
              <a:t>row</a:t>
            </a:r>
            <a:r>
              <a:rPr lang="en-US" i="1" dirty="0"/>
              <a:t> </a:t>
            </a:r>
            <a:r>
              <a:rPr lang="en-US" dirty="0"/>
              <a:t>of X corresponds to all m measurements of a particular type. Each </a:t>
            </a:r>
            <a:r>
              <a:rPr lang="en-US" b="1" i="1" dirty="0"/>
              <a:t>column</a:t>
            </a:r>
            <a:r>
              <a:rPr lang="en-US" i="1" dirty="0"/>
              <a:t> </a:t>
            </a:r>
            <a:r>
              <a:rPr lang="en-US" dirty="0"/>
              <a:t>of X corresponds to a set of all n measurements from one particular trial.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Matrix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5" y="5833979"/>
            <a:ext cx="27305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1474" y="5614737"/>
            <a:ext cx="389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covariance between all possible pairs of measurements. The covariance values reflect the noise and redundancy in our measurements. 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" y="2062497"/>
            <a:ext cx="2578100" cy="193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01" y="1075428"/>
            <a:ext cx="2436397" cy="375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98105" y="0"/>
            <a:ext cx="529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note of caution, sometimes the role of column and row (type of measurement/samples) is switched. Obviously, then: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208" y="1633120"/>
            <a:ext cx="1975182" cy="676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68" y="2647142"/>
            <a:ext cx="5240939" cy="20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54125</TotalTime>
  <Words>1571</Words>
  <Application>Microsoft Macintosh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DM561 – Linear Algebra with Applications / DM562 – Scientific Computing  Week 50, 2020  Principal Component Analysis and Eigenfaces  </vt:lpstr>
      <vt:lpstr>Introduction and Motivational Example</vt:lpstr>
      <vt:lpstr>PCA finds a new coordinate system</vt:lpstr>
      <vt:lpstr>New Dimensions are called Principal Components</vt:lpstr>
      <vt:lpstr>Dimensionality Reduction </vt:lpstr>
      <vt:lpstr>Mathematical Background</vt:lpstr>
      <vt:lpstr>Change of Basis – Linear Transformation</vt:lpstr>
      <vt:lpstr>Mathematical Prerequisites - Covariance</vt:lpstr>
      <vt:lpstr>Covariance Matrix</vt:lpstr>
      <vt:lpstr>Properties of the Covariance Matrix</vt:lpstr>
      <vt:lpstr>Iris Example (150 samples, 50 from 3 different species) https://en.wikipedia.org/wiki/Iris_flower_data_set</vt:lpstr>
      <vt:lpstr>Question!</vt:lpstr>
      <vt:lpstr>YES!</vt:lpstr>
      <vt:lpstr>PCA in Python (numpy only)</vt:lpstr>
      <vt:lpstr>Iris Dataset - Exploratory Visualization ( https://en.wikipedia.org/wiki/Iris_flower_data_set )  https://sebastianraschka.com/Articles/2015_pca_in_3_steps.html</vt:lpstr>
      <vt:lpstr>PowerPoint Presentation</vt:lpstr>
      <vt:lpstr>PowerPoint Presentation</vt:lpstr>
      <vt:lpstr>Sorting Eigenvectors</vt:lpstr>
      <vt:lpstr>PowerPoint Presentation</vt:lpstr>
      <vt:lpstr>PowerPoint Presentation</vt:lpstr>
      <vt:lpstr>All in one go (here: sklearn)</vt:lpstr>
      <vt:lpstr>PowerPoint Presentation</vt:lpstr>
      <vt:lpstr>Eating in the UK (a 17d example)  </vt:lpstr>
      <vt:lpstr>PCA on pictures. Let’s start with 64x64 dimensions.</vt:lpstr>
      <vt:lpstr>Eigenfaces (eigenvectors / principal components, visualized)</vt:lpstr>
      <vt:lpstr>Using n=50 principal components</vt:lpstr>
      <vt:lpstr>Using n=100 principal components</vt:lpstr>
      <vt:lpstr>Using n=250 principal components</vt:lpstr>
      <vt:lpstr>PowerPoint Presentation</vt:lpstr>
      <vt:lpstr>Projection onto eigenface space.</vt:lpstr>
      <vt:lpstr>PowerPoint Presentation</vt:lpstr>
      <vt:lpstr>PowerPoint Presentation</vt:lpstr>
      <vt:lpstr>Example, using a 10 dimensional eigenface space:</vt:lpstr>
      <vt:lpstr>Online Demonstration based on https://www.learnopencv.com/eigenface-using-opencv-c-python/ </vt:lpstr>
      <vt:lpstr>Online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285</cp:revision>
  <cp:lastPrinted>2018-11-21T10:14:16Z</cp:lastPrinted>
  <dcterms:created xsi:type="dcterms:W3CDTF">2016-10-19T14:28:30Z</dcterms:created>
  <dcterms:modified xsi:type="dcterms:W3CDTF">2020-12-08T08:29:59Z</dcterms:modified>
</cp:coreProperties>
</file>